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78" r:id="rId8"/>
    <p:sldId id="263" r:id="rId9"/>
    <p:sldId id="265" r:id="rId10"/>
    <p:sldId id="267" r:id="rId11"/>
    <p:sldId id="266" r:id="rId12"/>
    <p:sldId id="268" r:id="rId13"/>
    <p:sldId id="271" r:id="rId14"/>
    <p:sldId id="276" r:id="rId15"/>
    <p:sldId id="272" r:id="rId16"/>
    <p:sldId id="273" r:id="rId17"/>
    <p:sldId id="27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18D41-90D0-461A-A017-ECDC295BE95C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60F9A-1E01-48F7-B94A-A6D36DB5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0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728DFA08-B4BC-4254-AF0B-B2DFAA25DD1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  <p:sp>
        <p:nvSpPr>
          <p:cNvPr id="2662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864641FF-0B49-4D08-8B3D-55C8BADADB6B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787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6673A802-BFF2-44FA-B4CC-8A42540CE69A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 smtClean="0"/>
          </a:p>
        </p:txBody>
      </p:sp>
      <p:sp>
        <p:nvSpPr>
          <p:cNvPr id="11267" name="Rectangle 7"/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2EC15CEC-F776-48AF-B374-4B50DC54D4F7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98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7E1F9FC8-D033-4740-A98B-51A160B3F92A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 smtClean="0"/>
          </a:p>
        </p:txBody>
      </p:sp>
      <p:sp>
        <p:nvSpPr>
          <p:cNvPr id="13315" name="Rectangle 7"/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D692979E-10EE-4255-BDB5-3FDED0EC10D9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7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90F7785B-4EF3-406A-B1C1-201A2FA3FC3D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  <p:sp>
        <p:nvSpPr>
          <p:cNvPr id="15363" name="Rectangle 7"/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2E866D38-9A22-432C-91B1-7BCD4E3E39B8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00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7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058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61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2D9E29A9-2FEC-451D-BF5C-EFDD07623CB6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  <p:sp>
        <p:nvSpPr>
          <p:cNvPr id="3072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6A8B328E-2E76-4FD3-B586-A6AF4D131BD0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94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A8D7A697-A628-4C69-A1C5-B641682CC5B4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  <p:sp>
        <p:nvSpPr>
          <p:cNvPr id="3481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E616F1E3-14F3-4B6F-9EAA-3C7D2E84A9EA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19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F92DE69A-6D80-4F1C-8BCE-75FF4FC646D4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 smtClean="0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DB19E9B0-9EFD-461F-8699-3F37FDAD9A5A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66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F92DE69A-6D80-4F1C-8BCE-75FF4FC646D4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 smtClean="0"/>
          </a:p>
        </p:txBody>
      </p:sp>
      <p:sp>
        <p:nvSpPr>
          <p:cNvPr id="327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DB19E9B0-9EFD-461F-8699-3F37FDAD9A5A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89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14B94BB5-EF86-4EA5-A728-6A0AF4274DF7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 smtClean="0"/>
          </a:p>
        </p:txBody>
      </p:sp>
      <p:sp>
        <p:nvSpPr>
          <p:cNvPr id="9219" name="Rectangle 7"/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4BDDBA03-9796-43E7-A738-3CB82DB1724F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4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6AC564E1-EDE7-4607-9A31-89E55B1DF1FF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  <p:sp>
        <p:nvSpPr>
          <p:cNvPr id="19459" name="Rectangle 7"/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</a:pPr>
            <a:fld id="{1CBD0D3E-5F4F-43DD-AF15-C88BA2AFBE42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30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85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7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11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18" y="76200"/>
            <a:ext cx="109685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62088"/>
            <a:ext cx="53848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62088"/>
            <a:ext cx="53848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73911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5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8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1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7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0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9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6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C7C97-2991-4960-9F01-65BB2D709409}" type="datetimeFigureOut">
              <a:rPr lang="en-US" smtClean="0"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20CF4-93F0-4076-A8E0-5D33BA871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nality-testing.info/tests/16PF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6561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Chapter 11</a:t>
            </a:r>
          </a:p>
          <a:p>
            <a:r>
              <a:rPr lang="en-US" sz="4400" dirty="0" smtClean="0"/>
              <a:t>Personality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5" y="99609"/>
            <a:ext cx="9144793" cy="43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Biological Trait Theories:</a:t>
            </a:r>
            <a:br>
              <a:rPr lang="en-US" altLang="en-US" sz="3600" dirty="0"/>
            </a:br>
            <a:r>
              <a:rPr lang="en-US" altLang="en-US" sz="3600" dirty="0"/>
              <a:t>Hans </a:t>
            </a:r>
            <a:r>
              <a:rPr lang="en-US" altLang="en-US" sz="3600" dirty="0" smtClean="0"/>
              <a:t>and Sybil Eysenck</a:t>
            </a:r>
            <a:endParaRPr lang="en-US" altLang="en-US" sz="3600" dirty="0"/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40051" y="1788012"/>
            <a:ext cx="4555401" cy="45704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Based on inherited differences in the nervous system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Two dimensions</a:t>
            </a:r>
          </a:p>
          <a:p>
            <a:pPr lvl="1" eaLnBrk="1" hangingPunct="1"/>
            <a:r>
              <a:rPr lang="en-US" altLang="en-US" dirty="0" smtClean="0"/>
              <a:t>Introversion-extraversion</a:t>
            </a:r>
          </a:p>
          <a:p>
            <a:pPr lvl="2" eaLnBrk="1" hangingPunct="1"/>
            <a:r>
              <a:rPr lang="en-US" altLang="en-US" dirty="0" smtClean="0"/>
              <a:t>Need for arousal </a:t>
            </a:r>
          </a:p>
          <a:p>
            <a:pPr lvl="1" eaLnBrk="1" hangingPunct="1"/>
            <a:r>
              <a:rPr lang="en-US" altLang="en-US" dirty="0" smtClean="0"/>
              <a:t>Emotional stability</a:t>
            </a:r>
          </a:p>
          <a:p>
            <a:pPr lvl="2" eaLnBrk="1" hangingPunct="1"/>
            <a:r>
              <a:rPr lang="en-US" altLang="en-US" dirty="0" smtClean="0"/>
              <a:t>Sensitivity to stress</a:t>
            </a:r>
          </a:p>
        </p:txBody>
      </p:sp>
      <p:pic>
        <p:nvPicPr>
          <p:cNvPr id="33796" name="Picture 7" descr="14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5" y="1600200"/>
            <a:ext cx="41084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Costa &amp; McCrae</a:t>
            </a:r>
            <a:r>
              <a:rPr lang="ja-JP" altLang="en-US" smtClean="0"/>
              <a:t>’</a:t>
            </a:r>
            <a:r>
              <a:rPr lang="en-US" altLang="ja-JP" smtClean="0"/>
              <a:t>s Five Factor</a:t>
            </a:r>
            <a:br>
              <a:rPr lang="en-US" altLang="ja-JP" smtClean="0"/>
            </a:br>
            <a:r>
              <a:rPr lang="en-US" altLang="ja-JP" smtClean="0"/>
              <a:t>(Big-Five) Model of Personality</a:t>
            </a:r>
            <a:endParaRPr lang="en-US" altLang="en-US" smtClean="0"/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67212" y="1960264"/>
            <a:ext cx="8229600" cy="41084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folHlink"/>
                </a:solidFill>
              </a:rPr>
              <a:t>O</a:t>
            </a:r>
            <a:r>
              <a:rPr lang="en-US" altLang="en-US" dirty="0" smtClean="0"/>
              <a:t>penness to experience</a:t>
            </a:r>
          </a:p>
          <a:p>
            <a:pPr eaLnBrk="1" hangingPunct="1"/>
            <a:r>
              <a:rPr lang="en-US" altLang="en-US" dirty="0" smtClean="0">
                <a:solidFill>
                  <a:schemeClr val="folHlink"/>
                </a:solidFill>
              </a:rPr>
              <a:t>C</a:t>
            </a:r>
            <a:r>
              <a:rPr lang="en-US" altLang="en-US" dirty="0" smtClean="0"/>
              <a:t>onscientiousness</a:t>
            </a:r>
          </a:p>
          <a:p>
            <a:pPr eaLnBrk="1" hangingPunct="1"/>
            <a:r>
              <a:rPr lang="en-US" altLang="en-US" dirty="0" smtClean="0">
                <a:solidFill>
                  <a:schemeClr val="folHlink"/>
                </a:solidFill>
              </a:rPr>
              <a:t>E</a:t>
            </a:r>
            <a:r>
              <a:rPr lang="en-US" altLang="en-US" dirty="0" smtClean="0"/>
              <a:t>xtraversion</a:t>
            </a:r>
          </a:p>
          <a:p>
            <a:pPr eaLnBrk="1" hangingPunct="1"/>
            <a:r>
              <a:rPr lang="en-US" altLang="en-US" dirty="0" smtClean="0">
                <a:solidFill>
                  <a:schemeClr val="folHlink"/>
                </a:solidFill>
              </a:rPr>
              <a:t>A</a:t>
            </a:r>
            <a:r>
              <a:rPr lang="en-US" altLang="en-US" dirty="0" smtClean="0"/>
              <a:t>greeableness</a:t>
            </a:r>
          </a:p>
          <a:p>
            <a:pPr eaLnBrk="1" hangingPunct="1"/>
            <a:r>
              <a:rPr lang="en-US" altLang="en-US" dirty="0" smtClean="0">
                <a:solidFill>
                  <a:schemeClr val="folHlink"/>
                </a:solidFill>
              </a:rPr>
              <a:t>N</a:t>
            </a:r>
            <a:r>
              <a:rPr lang="en-US" altLang="en-US" dirty="0" smtClean="0"/>
              <a:t>euroticism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Seen across many cultures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80" y="1149791"/>
            <a:ext cx="4637390" cy="60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Culture and Personality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49104" y="1570965"/>
            <a:ext cx="9887893" cy="4108450"/>
          </a:xfrm>
        </p:spPr>
        <p:txBody>
          <a:bodyPr/>
          <a:lstStyle/>
          <a:p>
            <a:r>
              <a:rPr lang="en-US" altLang="en-US" dirty="0" smtClean="0"/>
              <a:t>The strength of personality traits varies across cultures.</a:t>
            </a:r>
          </a:p>
          <a:p>
            <a:r>
              <a:rPr lang="en-US" altLang="en-US" dirty="0" smtClean="0"/>
              <a:t>Individualistic and collectivistic cultures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489" y="2635133"/>
            <a:ext cx="5611876" cy="40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Assessing Personality: Self-report Inventories</a:t>
            </a:r>
          </a:p>
        </p:txBody>
      </p:sp>
      <p:sp>
        <p:nvSpPr>
          <p:cNvPr id="182279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25625"/>
            <a:ext cx="5816097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Multiple choice items</a:t>
            </a:r>
          </a:p>
          <a:p>
            <a:pPr eaLnBrk="1" hangingPunct="1"/>
            <a:r>
              <a:rPr lang="en-US" altLang="en-US" dirty="0" smtClean="0"/>
              <a:t>Likert scale</a:t>
            </a:r>
          </a:p>
          <a:p>
            <a:pPr eaLnBrk="1" hangingPunct="1"/>
            <a:r>
              <a:rPr lang="en-US" altLang="en-US" dirty="0" smtClean="0"/>
              <a:t>Minnesota Multiphasic Personality Inventory (MMPI)</a:t>
            </a:r>
          </a:p>
          <a:p>
            <a:pPr marL="461963" indent="-234950"/>
            <a:r>
              <a:rPr lang="en-US" altLang="en-US" sz="2000" dirty="0" smtClean="0"/>
              <a:t>Depression</a:t>
            </a:r>
          </a:p>
          <a:p>
            <a:pPr marL="461963" indent="-234950"/>
            <a:r>
              <a:rPr lang="en-US" altLang="en-US" sz="2000" dirty="0" smtClean="0"/>
              <a:t>Hysteria</a:t>
            </a:r>
          </a:p>
          <a:p>
            <a:pPr marL="461963" indent="-234950"/>
            <a:r>
              <a:rPr lang="en-US" altLang="en-US" sz="2000" dirty="0" smtClean="0"/>
              <a:t>Psychopathic deviance</a:t>
            </a:r>
          </a:p>
          <a:p>
            <a:pPr marL="461963" indent="-234950"/>
            <a:r>
              <a:rPr lang="en-US" altLang="en-US" sz="2000" dirty="0" smtClean="0"/>
              <a:t>Schizophrenia</a:t>
            </a:r>
          </a:p>
          <a:p>
            <a:pPr marL="461963" indent="-234950"/>
            <a:r>
              <a:rPr lang="en-US" altLang="en-US" sz="2000" dirty="0" smtClean="0"/>
              <a:t>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26" y="1601575"/>
            <a:ext cx="4133446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2299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Nonprojective</a:t>
            </a:r>
            <a:br>
              <a:rPr lang="en-US" altLang="en-US" smtClean="0"/>
            </a:br>
            <a:r>
              <a:rPr lang="en-US" altLang="en-US" smtClean="0"/>
              <a:t>Personality Measures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Neuroticism Extraversion Openness Personality Inventory, Revised (NEO-PI-R)</a:t>
            </a:r>
          </a:p>
        </p:txBody>
      </p:sp>
      <p:pic>
        <p:nvPicPr>
          <p:cNvPr id="18436" name="Picture 9" descr="14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36826"/>
            <a:ext cx="7086600" cy="355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22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Assessing </a:t>
            </a:r>
            <a:r>
              <a:rPr lang="en-US" altLang="en-US" dirty="0" err="1" smtClean="0"/>
              <a:t>Personality:Projective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Personality Measures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462088"/>
            <a:ext cx="3962400" cy="4570412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Rorschach </a:t>
            </a:r>
            <a:br>
              <a:rPr lang="en-US" altLang="en-US" smtClean="0"/>
            </a:br>
            <a:r>
              <a:rPr lang="en-US" altLang="en-US" smtClean="0"/>
              <a:t>Inkblot Test</a:t>
            </a:r>
          </a:p>
        </p:txBody>
      </p:sp>
      <p:pic>
        <p:nvPicPr>
          <p:cNvPr id="10244" name="Picture 7" descr="14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6" y="1905001"/>
            <a:ext cx="3381375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59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Projective</a:t>
            </a:r>
            <a:br>
              <a:rPr lang="en-US" altLang="en-US" smtClean="0"/>
            </a:br>
            <a:r>
              <a:rPr lang="en-US" altLang="en-US" smtClean="0"/>
              <a:t>Personality Measures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462088"/>
            <a:ext cx="4267200" cy="4570412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Thematic Apperception</a:t>
            </a:r>
            <a:br>
              <a:rPr lang="en-US" altLang="en-US" smtClean="0"/>
            </a:br>
            <a:r>
              <a:rPr lang="en-US" altLang="en-US" smtClean="0"/>
              <a:t>Test (TAT)</a:t>
            </a:r>
          </a:p>
          <a:p>
            <a:pPr eaLnBrk="1" hangingPunct="1"/>
            <a:endParaRPr lang="en-US" altLang="en-US" smtClean="0"/>
          </a:p>
        </p:txBody>
      </p:sp>
      <p:pic>
        <p:nvPicPr>
          <p:cNvPr id="12292" name="Picture 12" descr="11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1905000"/>
            <a:ext cx="2928938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8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Projective</a:t>
            </a:r>
            <a:br>
              <a:rPr lang="en-US" altLang="en-US" smtClean="0"/>
            </a:br>
            <a:r>
              <a:rPr lang="en-US" altLang="en-US" smtClean="0"/>
              <a:t>Personality Measures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462088"/>
            <a:ext cx="2819400" cy="4570412"/>
          </a:xfrm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Draw-a-person test</a:t>
            </a:r>
          </a:p>
        </p:txBody>
      </p:sp>
      <p:pic>
        <p:nvPicPr>
          <p:cNvPr id="14340" name="Picture 7" descr="14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024063"/>
            <a:ext cx="4940300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8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Personality Tests</a:t>
            </a:r>
            <a:br>
              <a:rPr lang="en-US" altLang="en-US" sz="3600"/>
            </a:br>
            <a:r>
              <a:rPr lang="en-US" altLang="en-US" sz="3600"/>
              <a:t>and Employee Selection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/>
            <a:r>
              <a:rPr lang="en-US" altLang="en-US" smtClean="0"/>
              <a:t>Nonprojective tests may guide hiring decisions</a:t>
            </a:r>
          </a:p>
          <a:p>
            <a:pPr marL="347663" indent="-347663"/>
            <a:endParaRPr lang="en-US" altLang="en-US" smtClean="0"/>
          </a:p>
          <a:p>
            <a:pPr marL="347663" indent="-347663"/>
            <a:r>
              <a:rPr lang="en-US" altLang="en-US" smtClean="0"/>
              <a:t>Problems</a:t>
            </a:r>
          </a:p>
          <a:p>
            <a:pPr marL="798513" lvl="1" indent="-336550"/>
            <a:r>
              <a:rPr lang="en-US" altLang="en-US" smtClean="0"/>
              <a:t>Measured traits are too general to predict specific aspects of job performance</a:t>
            </a:r>
          </a:p>
          <a:p>
            <a:pPr marL="798513" lvl="1" indent="-336550"/>
            <a:r>
              <a:rPr lang="en-US" altLang="en-US" smtClean="0"/>
              <a:t>Measured traits may influence performance in some job situations, but not others</a:t>
            </a:r>
          </a:p>
          <a:p>
            <a:pPr marL="798513" lvl="1" indent="-336550"/>
            <a:r>
              <a:rPr lang="en-US" altLang="en-US" smtClean="0"/>
              <a:t>Seen by some as an invasion of privacy</a:t>
            </a:r>
          </a:p>
          <a:p>
            <a:pPr marL="798513" lvl="1" indent="-336550"/>
            <a:r>
              <a:rPr lang="en-US" altLang="en-US" smtClean="0"/>
              <a:t>Concerns about test interpretation and use</a:t>
            </a:r>
          </a:p>
        </p:txBody>
      </p:sp>
      <p:sp>
        <p:nvSpPr>
          <p:cNvPr id="20484" name="TextBox 10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9601200" y="6367464"/>
            <a:ext cx="10604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200">
                <a:solidFill>
                  <a:srgbClr val="3173CD"/>
                </a:solidFill>
              </a:rPr>
              <a:t>Back to TOC</a:t>
            </a:r>
          </a:p>
        </p:txBody>
      </p:sp>
    </p:spTree>
    <p:extLst>
      <p:ext uri="{BB962C8B-B14F-4D97-AF65-F5344CB8AC3E}">
        <p14:creationId xmlns:p14="http://schemas.microsoft.com/office/powerpoint/2010/main" val="56940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Humanistic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Focus on humans</a:t>
            </a:r>
            <a:r>
              <a:rPr lang="ja-JP" altLang="en-US" dirty="0"/>
              <a:t>’</a:t>
            </a:r>
            <a:r>
              <a:rPr lang="en-US" altLang="ja-JP" dirty="0"/>
              <a:t> unique mental capabilities</a:t>
            </a:r>
          </a:p>
          <a:p>
            <a:endParaRPr lang="en-US" altLang="en-US" dirty="0"/>
          </a:p>
          <a:p>
            <a:r>
              <a:rPr lang="en-US" altLang="en-US" dirty="0"/>
              <a:t>Human behavior is motivated mainly by an innate drive toward growth</a:t>
            </a:r>
          </a:p>
          <a:p>
            <a:pPr lvl="1"/>
            <a:r>
              <a:rPr lang="en-US" altLang="en-US" dirty="0"/>
              <a:t>Prompts people to fulfill their unique potential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631" y="3783235"/>
            <a:ext cx="3481859" cy="22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Maslow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Growth Theory</a:t>
            </a:r>
            <a:endParaRPr lang="en-US" altLang="en-US" dirty="0" smtClean="0"/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Striving for self actualization</a:t>
            </a:r>
          </a:p>
          <a:p>
            <a:pPr lvl="1" eaLnBrk="1" hangingPunct="1"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Realized through peak experiences</a:t>
            </a:r>
          </a:p>
        </p:txBody>
      </p:sp>
      <p:pic>
        <p:nvPicPr>
          <p:cNvPr id="25604" name="Picture 13" descr="1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4" y="2933574"/>
            <a:ext cx="5713413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657" y="1690688"/>
            <a:ext cx="5248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Personality in Maslow</a:t>
            </a:r>
            <a:r>
              <a:rPr lang="ja-JP" altLang="en-US" dirty="0"/>
              <a:t>’</a:t>
            </a:r>
            <a:r>
              <a:rPr lang="en-US" altLang="ja-JP" dirty="0"/>
              <a:t>s Growth Theory</a:t>
            </a:r>
            <a:endParaRPr lang="en-US" alt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462088"/>
            <a:ext cx="8001000" cy="457041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Deficiency motivation: Focus on what</a:t>
            </a:r>
            <a:r>
              <a:rPr lang="ja-JP" altLang="en-US" sz="2400" dirty="0"/>
              <a:t>’</a:t>
            </a:r>
            <a:r>
              <a:rPr lang="en-US" altLang="ja-JP" sz="2400" dirty="0"/>
              <a:t>s missing</a:t>
            </a:r>
          </a:p>
          <a:p>
            <a:pPr eaLnBrk="1" hangingPunct="1"/>
            <a:r>
              <a:rPr lang="en-US" altLang="en-US" sz="2400" dirty="0"/>
              <a:t>Growth motivation: Focus on satisfactions in life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3810000" y="5029201"/>
            <a:ext cx="457200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600"/>
              <a:t>Rachel Barton Pine has a growth orientation.  The accident that took her leg didn</a:t>
            </a:r>
            <a:r>
              <a:rPr lang="ja-JP" altLang="en-US" sz="1600"/>
              <a:t>’</a:t>
            </a:r>
            <a:r>
              <a:rPr lang="en-US" altLang="ja-JP" sz="1600"/>
              <a:t>t destroy her joy in life, nor her career as a concert violinist. http://rachelbartonpine.com/</a:t>
            </a:r>
          </a:p>
          <a:p>
            <a:pPr eaLnBrk="1" hangingPunct="1">
              <a:buFontTx/>
              <a:buNone/>
            </a:pPr>
            <a:endParaRPr lang="en-US" altLang="en-US" sz="1600"/>
          </a:p>
        </p:txBody>
      </p:sp>
      <p:pic>
        <p:nvPicPr>
          <p:cNvPr id="27653" name="Picture 8" descr="14p5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2743201"/>
            <a:ext cx="3568700" cy="21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0442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2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Rogers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Self Theory</a:t>
            </a:r>
            <a:endParaRPr lang="en-US" altLang="en-US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599" y="1462088"/>
            <a:ext cx="10317933" cy="4570412"/>
          </a:xfrm>
        </p:spPr>
        <p:txBody>
          <a:bodyPr>
            <a:normAutofit/>
          </a:bodyPr>
          <a:lstStyle/>
          <a:p>
            <a:pPr marL="347663" indent="-347663"/>
            <a:r>
              <a:rPr lang="en-US" altLang="en-US" dirty="0"/>
              <a:t>Development of the self</a:t>
            </a:r>
          </a:p>
          <a:p>
            <a:pPr marL="798513" lvl="1" indent="-333375"/>
            <a:r>
              <a:rPr lang="en-US" altLang="en-US" sz="2800" dirty="0"/>
              <a:t>Drive for self-actualization</a:t>
            </a:r>
          </a:p>
          <a:p>
            <a:pPr marL="347663" indent="-347663"/>
            <a:endParaRPr lang="en-US" altLang="en-US" dirty="0" smtClean="0"/>
          </a:p>
          <a:p>
            <a:pPr marL="347663" indent="-347663"/>
            <a:r>
              <a:rPr lang="en-US" altLang="en-US" dirty="0" smtClean="0"/>
              <a:t>Divided the self into two categories:</a:t>
            </a:r>
          </a:p>
          <a:p>
            <a:pPr marL="796925" indent="-334963">
              <a:tabLst>
                <a:tab pos="796925" algn="l"/>
              </a:tabLst>
            </a:pPr>
            <a:r>
              <a:rPr lang="en-US" altLang="en-US" dirty="0" smtClean="0"/>
              <a:t>Ideal self</a:t>
            </a:r>
          </a:p>
          <a:p>
            <a:pPr marL="796925" indent="-334963">
              <a:tabLst>
                <a:tab pos="796925" algn="l"/>
              </a:tabLst>
            </a:pPr>
            <a:r>
              <a:rPr lang="en-US" altLang="en-US" dirty="0" smtClean="0"/>
              <a:t>Real self</a:t>
            </a:r>
          </a:p>
          <a:p>
            <a:pPr marL="347663" indent="-347663"/>
            <a:endParaRPr lang="en-US" altLang="en-US" dirty="0"/>
          </a:p>
          <a:p>
            <a:pPr marL="347663" indent="-347663"/>
            <a:r>
              <a:rPr lang="en-US" altLang="en-US" dirty="0" smtClean="0"/>
              <a:t>Congruence vs. incongruence between the ideal and the actual self.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60" y="1371514"/>
            <a:ext cx="3611172" cy="29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88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Approaches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Minnesota Twin Study</a:t>
            </a:r>
          </a:p>
          <a:p>
            <a:r>
              <a:rPr lang="en-US" sz="2400" dirty="0" smtClean="0"/>
              <a:t>350 pairs of twins</a:t>
            </a:r>
          </a:p>
          <a:p>
            <a:r>
              <a:rPr lang="en-US" sz="2400" dirty="0" smtClean="0"/>
              <a:t>Identical vs. fraternal twins reared together and apart</a:t>
            </a:r>
          </a:p>
          <a:p>
            <a:r>
              <a:rPr lang="en-US" sz="2400" dirty="0" smtClean="0"/>
              <a:t>Findings: identical twins, whether raised together or apart, have very similar personality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Temperament</a:t>
            </a:r>
          </a:p>
          <a:p>
            <a:r>
              <a:rPr lang="en-US" sz="2400" dirty="0" smtClean="0"/>
              <a:t>Inborn pattern to react to the world</a:t>
            </a:r>
          </a:p>
          <a:p>
            <a:r>
              <a:rPr lang="en-US" sz="2400" dirty="0" smtClean="0"/>
              <a:t>Two dimensions:</a:t>
            </a:r>
          </a:p>
          <a:p>
            <a:pPr marL="914400" indent="-344488"/>
            <a:r>
              <a:rPr lang="en-US" sz="2400" dirty="0" smtClean="0"/>
              <a:t>Reactivity</a:t>
            </a:r>
          </a:p>
          <a:p>
            <a:pPr marL="914400" indent="-344488"/>
            <a:r>
              <a:rPr lang="en-US" sz="2400" dirty="0" smtClean="0"/>
              <a:t>Self-regulation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4543566"/>
            <a:ext cx="2324100" cy="1971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523" y="4285754"/>
            <a:ext cx="33337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218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2" y="452674"/>
            <a:ext cx="8065707" cy="3499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384" y="4454305"/>
            <a:ext cx="109546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Ectomorphs: thin with a small bone structure, very little fat (Adrien Brody, Nicole Kidman)</a:t>
            </a:r>
          </a:p>
          <a:p>
            <a:r>
              <a:rPr lang="en-US" dirty="0" smtClean="0"/>
              <a:t>Artistic, quite, thoughtful, private; enjoy intellectual stimulation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Endomorphs: narrow shoulders and wide hips, extra fat on round bodies (Queen </a:t>
            </a:r>
            <a:r>
              <a:rPr lang="en-US" dirty="0" err="1" smtClean="0"/>
              <a:t>Latifah</a:t>
            </a:r>
            <a:r>
              <a:rPr lang="en-US" dirty="0" smtClean="0"/>
              <a:t>, Jack Black)</a:t>
            </a:r>
          </a:p>
          <a:p>
            <a:r>
              <a:rPr lang="en-US" dirty="0" smtClean="0"/>
              <a:t>Relaxed, good sense of humor, sociable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Mesomorphs: fall between (Channing Tatum, Scarlett </a:t>
            </a:r>
            <a:r>
              <a:rPr lang="en-US" dirty="0" err="1" smtClean="0"/>
              <a:t>Johannson</a:t>
            </a:r>
            <a:r>
              <a:rPr lang="en-US" dirty="0" smtClean="0"/>
              <a:t>)  </a:t>
            </a:r>
          </a:p>
          <a:p>
            <a:r>
              <a:rPr lang="en-US" dirty="0" smtClean="0"/>
              <a:t>Adventurous, competitive; can be obnoxious and aggressive.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99830" y="1247176"/>
            <a:ext cx="355362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Not well supporte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86937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Trait Theorists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i="1" u="sng" dirty="0" smtClean="0"/>
              <a:t>Assumptions:</a:t>
            </a:r>
            <a:endParaRPr lang="en-US" altLang="en-US" i="1" u="sng" dirty="0"/>
          </a:p>
          <a:p>
            <a:pPr marL="347663" indent="-347663"/>
            <a:r>
              <a:rPr lang="en-US" altLang="en-US" dirty="0"/>
              <a:t>Personality traits are stable over time</a:t>
            </a:r>
          </a:p>
          <a:p>
            <a:pPr marL="347663" indent="-347663"/>
            <a:r>
              <a:rPr lang="en-US" altLang="en-US" dirty="0"/>
              <a:t>Personality traits are stable across situations</a:t>
            </a:r>
          </a:p>
          <a:p>
            <a:pPr marL="347663" indent="-347663"/>
            <a:r>
              <a:rPr lang="en-US" altLang="en-US" dirty="0"/>
              <a:t>People have different degrees of particular personality traits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6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Early Trait Theories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47596" y="1579783"/>
            <a:ext cx="4167612" cy="45704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Gordon </a:t>
            </a:r>
            <a:r>
              <a:rPr lang="en-US" altLang="en-US" dirty="0" err="1" smtClean="0"/>
              <a:t>Allport</a:t>
            </a:r>
            <a:endParaRPr lang="en-US" altLang="en-US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/>
              <a:t>Central traits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/>
              <a:t>Secondary traits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Raymond Cattell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/>
              <a:t>Used factor analysis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 smtClean="0"/>
              <a:t>16 clusters of traits make up the basic dimensions of personality </a:t>
            </a:r>
            <a:r>
              <a:rPr lang="en-US" altLang="en-US" dirty="0" smtClean="0">
                <a:hlinkClick r:id="rId3"/>
              </a:rPr>
              <a:t>(16PF)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829" y="1493075"/>
            <a:ext cx="7224171" cy="47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489</Words>
  <Application>Microsoft Office PowerPoint</Application>
  <PresentationFormat>Widescreen</PresentationFormat>
  <Paragraphs>121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ＭＳ Ｐゴシック</vt:lpstr>
      <vt:lpstr>ヒラギノ角ゴ Pro W3</vt:lpstr>
      <vt:lpstr>Arial</vt:lpstr>
      <vt:lpstr>Calibri</vt:lpstr>
      <vt:lpstr>Calibri Light</vt:lpstr>
      <vt:lpstr>Times New Roman</vt:lpstr>
      <vt:lpstr>Office Theme</vt:lpstr>
      <vt:lpstr>PowerPoint Presentation</vt:lpstr>
      <vt:lpstr>Humanistic Approaches</vt:lpstr>
      <vt:lpstr>Maslow’s Growth Theory</vt:lpstr>
      <vt:lpstr>Personality in Maslow’s Growth Theory</vt:lpstr>
      <vt:lpstr>Rogers’s Self Theory</vt:lpstr>
      <vt:lpstr>Biological Approaches</vt:lpstr>
      <vt:lpstr>PowerPoint Presentation</vt:lpstr>
      <vt:lpstr>Trait Theorists</vt:lpstr>
      <vt:lpstr>Early Trait Theories</vt:lpstr>
      <vt:lpstr>Biological Trait Theories: Hans and Sybil Eysenck</vt:lpstr>
      <vt:lpstr>Costa &amp; McCrae’s Five Factor (Big-Five) Model of Personality</vt:lpstr>
      <vt:lpstr>Culture and Personality</vt:lpstr>
      <vt:lpstr>Assessing Personality: Self-report Inventories</vt:lpstr>
      <vt:lpstr>Nonprojective Personality Measures</vt:lpstr>
      <vt:lpstr>Assessing Personality:Projective Personality Measures</vt:lpstr>
      <vt:lpstr>Projective Personality Measures</vt:lpstr>
      <vt:lpstr>Projective Personality Measures</vt:lpstr>
      <vt:lpstr>Personality Tests and Employee Selection</vt:lpstr>
    </vt:vector>
  </TitlesOfParts>
  <Company>The University of Alabama in Huntsville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Zheng</dc:creator>
  <cp:lastModifiedBy>D Zheng</cp:lastModifiedBy>
  <cp:revision>13</cp:revision>
  <dcterms:created xsi:type="dcterms:W3CDTF">2016-03-16T18:09:45Z</dcterms:created>
  <dcterms:modified xsi:type="dcterms:W3CDTF">2016-03-17T17:26:24Z</dcterms:modified>
</cp:coreProperties>
</file>